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9" r:id="rId2"/>
    <p:sldId id="265" r:id="rId3"/>
    <p:sldId id="266" r:id="rId4"/>
    <p:sldId id="273" r:id="rId5"/>
    <p:sldId id="302" r:id="rId6"/>
    <p:sldId id="267" r:id="rId7"/>
    <p:sldId id="304" r:id="rId8"/>
    <p:sldId id="305" r:id="rId9"/>
    <p:sldId id="306" r:id="rId10"/>
    <p:sldId id="373" r:id="rId11"/>
    <p:sldId id="374" r:id="rId12"/>
    <p:sldId id="303" r:id="rId13"/>
    <p:sldId id="276" r:id="rId14"/>
    <p:sldId id="269" r:id="rId15"/>
    <p:sldId id="283" r:id="rId16"/>
    <p:sldId id="311" r:id="rId17"/>
    <p:sldId id="312" r:id="rId18"/>
    <p:sldId id="313" r:id="rId19"/>
    <p:sldId id="323" r:id="rId20"/>
    <p:sldId id="315" r:id="rId21"/>
    <p:sldId id="347" r:id="rId22"/>
    <p:sldId id="344" r:id="rId23"/>
    <p:sldId id="346" r:id="rId24"/>
    <p:sldId id="345" r:id="rId25"/>
    <p:sldId id="316" r:id="rId26"/>
    <p:sldId id="337" r:id="rId27"/>
    <p:sldId id="325" r:id="rId28"/>
    <p:sldId id="317" r:id="rId29"/>
    <p:sldId id="338" r:id="rId30"/>
    <p:sldId id="339" r:id="rId31"/>
    <p:sldId id="340" r:id="rId32"/>
    <p:sldId id="342" r:id="rId33"/>
    <p:sldId id="368" r:id="rId34"/>
    <p:sldId id="370" r:id="rId35"/>
    <p:sldId id="371" r:id="rId36"/>
    <p:sldId id="372" r:id="rId37"/>
    <p:sldId id="318" r:id="rId38"/>
    <p:sldId id="319" r:id="rId39"/>
    <p:sldId id="320" r:id="rId40"/>
    <p:sldId id="321" r:id="rId41"/>
    <p:sldId id="322" r:id="rId42"/>
    <p:sldId id="270" r:id="rId43"/>
    <p:sldId id="287" r:id="rId44"/>
    <p:sldId id="272" r:id="rId45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A4A3A4"/>
          </p15:clr>
        </p15:guide>
        <p15:guide id="2" orient="horz" pos="282">
          <p15:clr>
            <a:srgbClr val="A4A3A4"/>
          </p15:clr>
        </p15:guide>
        <p15:guide id="3" orient="horz" pos="4036">
          <p15:clr>
            <a:srgbClr val="A4A3A4"/>
          </p15:clr>
        </p15:guide>
        <p15:guide id="4" pos="3955">
          <p15:clr>
            <a:srgbClr val="A4A3A4"/>
          </p15:clr>
        </p15:guide>
        <p15:guide id="5" pos="6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303" autoAdjust="0"/>
  </p:normalViewPr>
  <p:slideViewPr>
    <p:cSldViewPr snapToGrid="0" snapToObjects="1">
      <p:cViewPr varScale="1">
        <p:scale>
          <a:sx n="81" d="100"/>
          <a:sy n="81" d="100"/>
        </p:scale>
        <p:origin x="691" y="62"/>
      </p:cViewPr>
      <p:guideLst>
        <p:guide orient="horz" pos="2098"/>
        <p:guide orient="horz" pos="282"/>
        <p:guide orient="horz" pos="4036"/>
        <p:guide pos="3955"/>
        <p:guide pos="6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6B783-5FF8-4D90-8D0F-1E0774ABAB9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075CF-16FF-4CA4-A55F-DF04FD4150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（有禁言功能）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075CF-16FF-4CA4-A55F-DF04FD41509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075CF-16FF-4CA4-A55F-DF04FD41509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075CF-16FF-4CA4-A55F-DF04FD41509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075CF-16FF-4CA4-A55F-DF04FD41509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075CF-16FF-4CA4-A55F-DF04FD41509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075CF-16FF-4CA4-A55F-DF04FD41509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7761" y="1330440"/>
            <a:ext cx="99364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/>
              <a:t>系统设计与数据库系统期末汇报展示</a:t>
            </a:r>
          </a:p>
          <a:p>
            <a:pPr algn="ctr"/>
            <a:r>
              <a:rPr lang="zh-CN" altLang="en-US" sz="4800" b="1" dirty="0"/>
              <a:t>深圳大学校园博客系统</a:t>
            </a:r>
          </a:p>
        </p:txBody>
      </p:sp>
      <p:sp>
        <p:nvSpPr>
          <p:cNvPr id="5122" name="副标题 5122"/>
          <p:cNvSpPr>
            <a:spLocks noGrp="1"/>
          </p:cNvSpPr>
          <p:nvPr/>
        </p:nvSpPr>
        <p:spPr>
          <a:xfrm>
            <a:off x="3850640" y="3952240"/>
            <a:ext cx="4580255" cy="16986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t"/>
          <a:lstStyle>
            <a:lvl1pPr marL="85725" lvl="0" indent="-85725" algn="ctr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ebdings" panose="05030102010509060703" pitchFamily="18" charset="2"/>
              <a:buNone/>
              <a:defRPr sz="20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1pPr>
            <a:lvl2pPr marL="85725" lvl="1" indent="-85725" algn="ctr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6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2pPr>
            <a:lvl3pPr marL="914400" lvl="2" indent="-914400" algn="ctr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4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3pPr>
            <a:lvl4pPr marL="1371600" lvl="3" indent="-1371600" algn="ctr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2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4pPr>
            <a:lvl5pPr marL="1828800" lvl="4" indent="-1828800" algn="ctr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None/>
              <a:defRPr sz="1200" kern="1200">
                <a:solidFill>
                  <a:srgbClr val="873713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l" eaLnBrk="1" hangingPunct="1">
              <a:buSzPct val="100000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姓       名：沈晨玙 叶家霖</a:t>
            </a:r>
            <a:endPara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indent="-342900" algn="l" eaLnBrk="1" hangingPunct="1">
              <a:buSzPct val="100000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       业：计算机科学与技术</a:t>
            </a:r>
            <a:endPara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indent="-342900" algn="l" eaLnBrk="1" hangingPunct="1">
              <a:buSzPct val="100000"/>
            </a:pPr>
            <a:r>
              <a:rPr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指导老师：马里佳</a:t>
            </a:r>
            <a:endParaRPr lang="zh-CN" altLang="en-US" sz="900" kern="1200" dirty="0">
              <a:solidFill>
                <a:srgbClr val="873713"/>
              </a:solidFill>
              <a:latin typeface="+mn-lt"/>
              <a:ea typeface="幼圆" panose="02010509060101010101" pitchFamily="1" charset="-122"/>
              <a:cs typeface="+mn-cs"/>
            </a:endParaRPr>
          </a:p>
          <a:p>
            <a:pPr indent="-342900" algn="l" eaLnBrk="1" hangingPunct="1">
              <a:buSzPct val="100000"/>
            </a:pPr>
            <a:endParaRPr lang="zh-CN" altLang="en-US" sz="900" kern="1200" dirty="0">
              <a:solidFill>
                <a:srgbClr val="873713"/>
              </a:solidFill>
              <a:latin typeface="+mn-lt"/>
              <a:ea typeface="幼圆" panose="02010509060101010101" pitchFamily="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6109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TWO </a:t>
            </a:r>
            <a:r>
              <a:rPr lang="zh-CN" altLang="en-US" sz="3200" b="1" dirty="0"/>
              <a:t>系统需求分析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32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6219455" y="31331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11" name="组合 10"/>
          <p:cNvGrpSpPr/>
          <p:nvPr/>
        </p:nvGrpSpPr>
        <p:grpSpPr>
          <a:xfrm>
            <a:off x="10037445" y="286385"/>
            <a:ext cx="1942465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0236501" y="329317"/>
            <a:ext cx="14338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ER</a:t>
            </a:r>
            <a:r>
              <a:rPr lang="zh-CN" altLang="en-US" sz="2400" dirty="0"/>
              <a:t>图设计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AD2AFA-66DA-4EFB-BE9E-1BCCD6B5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2" y="972572"/>
            <a:ext cx="11744265" cy="57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6109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TWO </a:t>
            </a:r>
            <a:r>
              <a:rPr lang="zh-CN" altLang="en-US" sz="3200" b="1" dirty="0"/>
              <a:t>系统需求分析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32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6219455" y="31331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11" name="组合 10"/>
          <p:cNvGrpSpPr/>
          <p:nvPr/>
        </p:nvGrpSpPr>
        <p:grpSpPr>
          <a:xfrm>
            <a:off x="10037445" y="286385"/>
            <a:ext cx="1942465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0236501" y="329317"/>
            <a:ext cx="14338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ER</a:t>
            </a:r>
            <a:r>
              <a:rPr lang="zh-CN" altLang="en-US" sz="2400" dirty="0"/>
              <a:t>图设计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8A956-7325-4B1C-8E40-D3796C67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" y="1744834"/>
            <a:ext cx="12054070" cy="43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6875" y="2417445"/>
            <a:ext cx="708596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b="1" dirty="0">
                <a:latin typeface="+mj-lt"/>
                <a:ea typeface="微软雅黑" panose="020B0503020204020204" charset="-122"/>
                <a:sym typeface="+mn-ea"/>
              </a:rPr>
              <a:t>开发工具及运行环境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7890" y="4160520"/>
            <a:ext cx="2777490" cy="11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63195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THREE 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开发工具及运行环境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6397783" y="29617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22" name="组合 21"/>
          <p:cNvGrpSpPr/>
          <p:nvPr/>
        </p:nvGrpSpPr>
        <p:grpSpPr>
          <a:xfrm>
            <a:off x="-165311" y="3691973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305311" y="36344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833507" y="4544908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13671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24339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35007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5675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56343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67011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77679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88347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99015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109683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12035155" y="36296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9005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29673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flipH="1">
            <a:off x="40341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51009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61677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72345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83013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flipH="1">
            <a:off x="93681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104349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11501755" y="45440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3994785" y="4938395"/>
            <a:ext cx="4900295" cy="1351280"/>
            <a:chOff x="1356175" y="1093399"/>
            <a:chExt cx="2300757" cy="1589432"/>
          </a:xfrm>
        </p:grpSpPr>
        <p:sp>
          <p:nvSpPr>
            <p:cNvPr id="81" name="矩形 80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8985" y="2270125"/>
            <a:ext cx="3671570" cy="706755"/>
            <a:chOff x="1356175" y="1093399"/>
            <a:chExt cx="2300757" cy="1589432"/>
          </a:xfrm>
        </p:grpSpPr>
        <p:sp>
          <p:nvSpPr>
            <p:cNvPr id="87" name="矩形 86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634355" y="981075"/>
            <a:ext cx="6023610" cy="2375535"/>
            <a:chOff x="1356175" y="1093399"/>
            <a:chExt cx="2300757" cy="1589432"/>
          </a:xfrm>
        </p:grpSpPr>
        <p:sp>
          <p:nvSpPr>
            <p:cNvPr id="93" name="矩形 92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883910" y="1047115"/>
            <a:ext cx="554863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" lvl="0" indent="0" eaLnBrk="1" fontAlgn="base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开发工具与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开发框架</a:t>
            </a:r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：</a:t>
            </a:r>
            <a:endParaRPr lang="en-US" altLang="en-US" sz="2400" b="1" strike="noStrike" noProof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905" lvl="0" eaLnBrk="1" fontAlgn="base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   VS Code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 </a:t>
            </a:r>
            <a:endParaRPr lang="en-US" altLang="en-US" sz="2400" b="1" strike="noStrike" noProof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905" lvl="0" indent="339725" eaLnBrk="1" fontAlgn="base" hangingPunct="1">
              <a:lnSpc>
                <a:spcPct val="150000"/>
              </a:lnSpc>
            </a:pPr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H5+CSS+JS+Bootstrap+Jquery</a:t>
            </a:r>
            <a:endParaRPr lang="en-US" altLang="en-US" sz="2400" b="1" strike="noStrike" noProof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1905" lvl="0" indent="339725" eaLnBrk="1" fontAlgn="base" hangingPunct="1">
              <a:lnSpc>
                <a:spcPct val="150000"/>
              </a:lnSpc>
            </a:pPr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EXPRESS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8770" y="5207635"/>
            <a:ext cx="466852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开发语言：JavaScript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nodeJS</a:t>
            </a:r>
            <a:endParaRPr lang="en-US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数据库：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MongoDB</a:t>
            </a:r>
            <a:endParaRPr lang="en-US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781050" y="2270125"/>
            <a:ext cx="399732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操作系统：Windows10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FOUR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8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系统实现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617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前端页面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853440"/>
            <a:ext cx="11136630" cy="5481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" y="853440"/>
            <a:ext cx="11122660" cy="5481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853440"/>
            <a:ext cx="11112500" cy="54806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" y="853440"/>
            <a:ext cx="11116945" cy="54717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" y="853440"/>
            <a:ext cx="11112500" cy="54806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" y="853440"/>
            <a:ext cx="11112500" cy="547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模板抽离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前端页面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20" y="1318895"/>
            <a:ext cx="1976755" cy="15932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49545" y="1112520"/>
            <a:ext cx="66325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{{extend './common/layout.art'}}</a:t>
            </a:r>
          </a:p>
          <a:p>
            <a:endParaRPr lang="zh-CN" altLang="en-US" sz="2400" b="1" dirty="0"/>
          </a:p>
          <a:p>
            <a:r>
              <a:rPr lang="zh-CN" altLang="en-US" sz="2400" b="1" dirty="0"/>
              <a:t>{{block'main'}}</a:t>
            </a:r>
          </a:p>
          <a:p>
            <a:r>
              <a:rPr lang="zh-CN" altLang="en-US" sz="2400" b="1" dirty="0"/>
              <a:t>{{include './common/header.art'}}</a:t>
            </a:r>
          </a:p>
          <a:p>
            <a:endParaRPr lang="zh-CN" altLang="en-US" sz="2400" b="1" dirty="0"/>
          </a:p>
          <a:p>
            <a:r>
              <a:rPr lang="zh-CN" altLang="en-US" sz="2400" b="1" dirty="0"/>
              <a:t>&lt;!-- 主体内容 --&gt;</a:t>
            </a:r>
          </a:p>
          <a:p>
            <a:r>
              <a:rPr lang="zh-CN" altLang="en-US" sz="2400" b="1" dirty="0"/>
              <a:t>&lt;div class="content"&gt;</a:t>
            </a:r>
          </a:p>
          <a:p>
            <a:r>
              <a:rPr lang="zh-CN" altLang="en-US" sz="2400" b="1" dirty="0"/>
              <a:t>    </a:t>
            </a:r>
            <a:r>
              <a:rPr lang="en-US" altLang="zh-CN" sz="2400" b="1" dirty="0"/>
              <a:t>	</a:t>
            </a:r>
            <a:r>
              <a:rPr lang="zh-CN" altLang="en-US" sz="2400" b="1" dirty="0"/>
              <a:t>{{include './common/aside.art'}}</a:t>
            </a:r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&lt;div class="main"&gt;</a:t>
            </a:r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&lt;/div&gt;</a:t>
            </a:r>
          </a:p>
          <a:p>
            <a:r>
              <a:rPr lang="zh-CN" altLang="en-US" sz="2400" b="1" dirty="0"/>
              <a:t>&lt;/div&gt;</a:t>
            </a:r>
          </a:p>
          <a:p>
            <a:r>
              <a:rPr lang="zh-CN" altLang="en-US" sz="2400" b="1" dirty="0"/>
              <a:t>&lt;!-- 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主体内容 --&gt;</a:t>
            </a:r>
          </a:p>
          <a:p>
            <a:endParaRPr lang="zh-CN" altLang="en-US" sz="2400" b="1" dirty="0"/>
          </a:p>
          <a:p>
            <a:r>
              <a:rPr lang="zh-CN" altLang="en-US" sz="2400" b="1" dirty="0"/>
              <a:t>{{/block}}</a:t>
            </a:r>
          </a:p>
          <a:p>
            <a:endParaRPr lang="zh-CN" altLang="en-US" sz="2400" b="1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" y="3323590"/>
            <a:ext cx="5077460" cy="249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建表</a:t>
            </a:r>
            <a:r>
              <a:rPr lang="en-US" altLang="zh-CN" sz="3200" b="1" dirty="0"/>
              <a:t>——Users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5" y="1136848"/>
            <a:ext cx="3734124" cy="52353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21" y="3161998"/>
            <a:ext cx="6203381" cy="1599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建表</a:t>
            </a:r>
            <a:r>
              <a:rPr lang="en-US" altLang="zh-CN" sz="3200" b="1" dirty="0"/>
              <a:t>——Articles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1" y="1292501"/>
            <a:ext cx="4115385" cy="52521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65" y="4109500"/>
            <a:ext cx="8320544" cy="1692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建表</a:t>
            </a:r>
            <a:r>
              <a:rPr lang="en-US" altLang="zh-CN" sz="3200" b="1" dirty="0"/>
              <a:t>——Comments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36106"/>
            <a:ext cx="5544328" cy="164901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74" y="1851571"/>
            <a:ext cx="4617390" cy="4319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61720" y="2731770"/>
            <a:ext cx="1209675" cy="271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atin typeface="+mj-lt"/>
              </a:rPr>
              <a:t>目</a:t>
            </a:r>
          </a:p>
          <a:p>
            <a:pPr algn="ctr"/>
            <a:endParaRPr lang="zh-CN" altLang="en-US" sz="2400" dirty="0">
              <a:latin typeface="+mj-lt"/>
            </a:endParaRPr>
          </a:p>
          <a:p>
            <a:pPr algn="ctr"/>
            <a:r>
              <a:rPr lang="zh-CN" altLang="en-US" sz="6000" dirty="0">
                <a:latin typeface="+mj-lt"/>
              </a:rPr>
              <a:t>录</a:t>
            </a:r>
            <a:endParaRPr lang="en-US" altLang="zh-CN" sz="6000" dirty="0">
              <a:latin typeface="+mj-lt"/>
            </a:endParaRPr>
          </a:p>
          <a:p>
            <a:pPr algn="ctr"/>
            <a:endParaRPr lang="en-US" altLang="zh-CN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74842" y="95435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401" y="223832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71467" y="3432757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89950" y="4639257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52672" y="5737172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28907" y="386090"/>
            <a:ext cx="1751798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开发背景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362960" y="1677035"/>
            <a:ext cx="35591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  <a:sym typeface="+mn-ea"/>
              </a:rPr>
              <a:t>系统需求分析及</a:t>
            </a:r>
            <a:r>
              <a:rPr lang="en-US" altLang="zh-CN" sz="28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28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58360" y="2901950"/>
            <a:ext cx="396113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  <a:sym typeface="+mn-ea"/>
              </a:rPr>
              <a:t>开发工具及运行环境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6074" y="4077980"/>
            <a:ext cx="1751798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dirty="0">
                <a:latin typeface="+mj-lt"/>
                <a:ea typeface="微软雅黑" panose="020B0503020204020204" charset="-122"/>
              </a:rPr>
              <a:t>系统实现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84113" y="5204470"/>
            <a:ext cx="1751798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dirty="0">
                <a:latin typeface="+mj-lt"/>
                <a:ea typeface="微软雅黑" panose="020B0503020204020204" charset="-122"/>
              </a:rPr>
              <a:t>总结</a:t>
            </a:r>
          </a:p>
        </p:txBody>
      </p:sp>
      <p:sp>
        <p:nvSpPr>
          <p:cNvPr id="30" name="矩形 29"/>
          <p:cNvSpPr/>
          <p:nvPr/>
        </p:nvSpPr>
        <p:spPr>
          <a:xfrm>
            <a:off x="2185823" y="14067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356100" y="2690495"/>
            <a:ext cx="1638000" cy="1130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804535" y="3884930"/>
            <a:ext cx="1656000" cy="11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364730" y="5091430"/>
            <a:ext cx="1656000" cy="11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32206" y="6189596"/>
            <a:ext cx="16560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登录</a:t>
            </a:r>
            <a:endParaRPr lang="en-US" altLang="zh-CN" sz="3200" b="1" dirty="0"/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23" y="1200641"/>
            <a:ext cx="4455242" cy="2596667"/>
          </a:xfrm>
          <a:prstGeom prst="rect">
            <a:avLst/>
          </a:prstGeom>
        </p:spPr>
      </p:pic>
      <p:sp>
        <p:nvSpPr>
          <p:cNvPr id="15" name="TextBox 3"/>
          <p:cNvSpPr txBox="1"/>
          <p:nvPr/>
        </p:nvSpPr>
        <p:spPr>
          <a:xfrm>
            <a:off x="533494" y="1179214"/>
            <a:ext cx="6635750" cy="34651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登录主要逻辑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与路由端阻止用户非法提交（空值）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20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登录比对（安全提示）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特色功能：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加密比对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2.Cookie</a:t>
            </a:r>
          </a:p>
          <a:p>
            <a:pPr eaLnBrk="0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中间件拦截访问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61" y="3792364"/>
            <a:ext cx="7121314" cy="28363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6" y="727075"/>
            <a:ext cx="6247777" cy="5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58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登录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显示用户名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"/>
          <p:cNvSpPr txBox="1"/>
          <p:nvPr/>
        </p:nvSpPr>
        <p:spPr>
          <a:xfrm>
            <a:off x="421752" y="1749269"/>
            <a:ext cx="4968875" cy="3061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" y="1244574"/>
            <a:ext cx="7382312" cy="11676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51" y="2516494"/>
            <a:ext cx="8839485" cy="410329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569724" y="1426103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此处有的</a:t>
            </a:r>
            <a:r>
              <a:rPr lang="en-US" altLang="zh-CN" dirty="0" err="1"/>
              <a:t>userInfo</a:t>
            </a:r>
            <a:r>
              <a:rPr lang="zh-CN" altLang="en-US" dirty="0"/>
              <a:t>为登陆时创建的类，</a:t>
            </a:r>
            <a:endParaRPr lang="en-US" altLang="zh-CN" dirty="0"/>
          </a:p>
          <a:p>
            <a:r>
              <a:rPr lang="zh-CN" altLang="en-US" dirty="0"/>
              <a:t>记录了当前登录用户的信息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58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登录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加密比对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74366" y="2992437"/>
            <a:ext cx="5746750" cy="1704975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导入</a:t>
            </a:r>
            <a:r>
              <a:rPr lang="en-US" altLang="zh-CN" sz="1050" dirty="0" err="1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bcrypt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 err="1">
                <a:solidFill>
                  <a:srgbClr val="0000FF"/>
                </a:solidFill>
                <a:latin typeface="Courier New" panose="02070309020205020404"/>
              </a:rPr>
              <a:t>const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bcrypt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require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en-US" altLang="zh-CN" sz="1050" dirty="0" err="1">
                <a:solidFill>
                  <a:srgbClr val="808080"/>
                </a:solidFill>
                <a:latin typeface="Courier New" panose="02070309020205020404"/>
              </a:rPr>
              <a:t>bcrypt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);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生成随机字符串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gen =&gt; generate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salt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盐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let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salt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await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bcrypt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genSalt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>
                <a:solidFill>
                  <a:srgbClr val="FF8000"/>
                </a:solidFill>
                <a:latin typeface="Courier New" panose="02070309020205020404"/>
              </a:rPr>
              <a:t>10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);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使用随机字符串对密码进行加密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let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pass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await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bcrypt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hash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zh-CN" altLang="en-US" sz="105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明文密码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,</a:t>
            </a:r>
            <a:r>
              <a:rPr lang="zh-CN" altLang="en-US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salt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);</a:t>
            </a:r>
            <a:endParaRPr lang="en-US" altLang="zh-CN" sz="1050" dirty="0"/>
          </a:p>
        </p:txBody>
      </p:sp>
      <p:sp>
        <p:nvSpPr>
          <p:cNvPr id="17" name="TextBox 1"/>
          <p:cNvSpPr txBox="1"/>
          <p:nvPr/>
        </p:nvSpPr>
        <p:spPr>
          <a:xfrm>
            <a:off x="699973" y="1033274"/>
            <a:ext cx="4968875" cy="18955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哈希加密是单程加密方式：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1234 =&gt;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abcd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。问题：黑客可以入侵后台，通过多次提交，创建用户的求出哈希函数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在加密的密码中加入随机字符串可以增加密码被破解的难度。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4366" y="4911136"/>
            <a:ext cx="5746750" cy="657225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密码比对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let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isEqual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await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bcrypt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compare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zh-CN" altLang="en-US" sz="105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明文密码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,</a:t>
            </a:r>
            <a:r>
              <a:rPr lang="zh-CN" altLang="en-US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zh-CN" altLang="en-US" sz="105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加密密码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);</a:t>
            </a:r>
            <a:endParaRPr lang="zh-CN" altLang="en-US" sz="105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19" y="1763866"/>
            <a:ext cx="5352381" cy="12285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19" y="3692596"/>
            <a:ext cx="4980952" cy="11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58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登录</a:t>
            </a:r>
            <a:r>
              <a:rPr lang="en-US" altLang="zh-CN" sz="3200" b="1" dirty="0"/>
              <a:t>——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Cookie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"/>
          <p:cNvSpPr txBox="1"/>
          <p:nvPr/>
        </p:nvSpPr>
        <p:spPr>
          <a:xfrm>
            <a:off x="348064" y="3798602"/>
            <a:ext cx="5202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6932935" y="2254154"/>
            <a:ext cx="1295400" cy="1008063"/>
            <a:chOff x="2258293" y="2572047"/>
            <a:chExt cx="1295400" cy="1008063"/>
          </a:xfrm>
        </p:grpSpPr>
        <p:sp>
          <p:nvSpPr>
            <p:cNvPr id="21" name="椭圆 20"/>
            <p:cNvSpPr/>
            <p:nvPr/>
          </p:nvSpPr>
          <p:spPr>
            <a:xfrm>
              <a:off x="2390055" y="2572047"/>
              <a:ext cx="1008063" cy="1008063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TextBox 31"/>
            <p:cNvSpPr txBox="1"/>
            <p:nvPr/>
          </p:nvSpPr>
          <p:spPr>
            <a:xfrm>
              <a:off x="2258293" y="2948285"/>
              <a:ext cx="1295400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客户端</a:t>
              </a: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9463410" y="2225642"/>
            <a:ext cx="1295400" cy="1008063"/>
            <a:chOff x="4788768" y="2587922"/>
            <a:chExt cx="1295400" cy="1008063"/>
          </a:xfrm>
        </p:grpSpPr>
        <p:sp>
          <p:nvSpPr>
            <p:cNvPr id="25" name="椭圆 24"/>
            <p:cNvSpPr/>
            <p:nvPr/>
          </p:nvSpPr>
          <p:spPr>
            <a:xfrm>
              <a:off x="4920530" y="2587922"/>
              <a:ext cx="1008063" cy="1008063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TextBox 35"/>
            <p:cNvSpPr txBox="1"/>
            <p:nvPr/>
          </p:nvSpPr>
          <p:spPr>
            <a:xfrm>
              <a:off x="4788768" y="2948285"/>
              <a:ext cx="1295400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服务器端</a:t>
              </a: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8072760" y="2254217"/>
            <a:ext cx="1522412" cy="260350"/>
            <a:chOff x="3398119" y="2616497"/>
            <a:chExt cx="1522412" cy="260350"/>
          </a:xfrm>
        </p:grpSpPr>
        <p:cxnSp>
          <p:nvCxnSpPr>
            <p:cNvPr id="28" name="直接箭头连接符 27"/>
            <p:cNvCxnSpPr/>
            <p:nvPr/>
          </p:nvCxnSpPr>
          <p:spPr>
            <a:xfrm>
              <a:off x="3491781" y="2876847"/>
              <a:ext cx="1368425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38"/>
            <p:cNvSpPr txBox="1"/>
            <p:nvPr/>
          </p:nvSpPr>
          <p:spPr>
            <a:xfrm>
              <a:off x="3398119" y="2616497"/>
              <a:ext cx="1522412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邮件地址、密码</a:t>
              </a:r>
            </a:p>
          </p:txBody>
        </p:sp>
      </p:grpSp>
      <p:sp>
        <p:nvSpPr>
          <p:cNvPr id="30" name="TextBox 45"/>
          <p:cNvSpPr txBox="1"/>
          <p:nvPr/>
        </p:nvSpPr>
        <p:spPr>
          <a:xfrm>
            <a:off x="9508237" y="2007361"/>
            <a:ext cx="115252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验证请求参数</a:t>
            </a:r>
          </a:p>
        </p:txBody>
      </p:sp>
      <p:sp>
        <p:nvSpPr>
          <p:cNvPr id="31" name="TextBox 46"/>
          <p:cNvSpPr txBox="1"/>
          <p:nvPr/>
        </p:nvSpPr>
        <p:spPr>
          <a:xfrm>
            <a:off x="9598347" y="3267042"/>
            <a:ext cx="115252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sessionId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8134672" y="2657442"/>
            <a:ext cx="1463675" cy="576263"/>
            <a:chOff x="1955154" y="2355726"/>
            <a:chExt cx="1608734" cy="577081"/>
          </a:xfrm>
        </p:grpSpPr>
        <p:cxnSp>
          <p:nvCxnSpPr>
            <p:cNvPr id="33" name="直接箭头连接符 32"/>
            <p:cNvCxnSpPr/>
            <p:nvPr/>
          </p:nvCxnSpPr>
          <p:spPr bwMode="auto">
            <a:xfrm flipH="1">
              <a:off x="1955154" y="2645061"/>
              <a:ext cx="1367947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7"/>
            <p:cNvSpPr txBox="1"/>
            <p:nvPr/>
          </p:nvSpPr>
          <p:spPr>
            <a:xfrm>
              <a:off x="2026693" y="2355726"/>
              <a:ext cx="1537195" cy="57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将</a:t>
              </a:r>
              <a:r>
                <a:rPr lang="en-US" altLang="zh-CN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sessionId</a:t>
              </a: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存储在客户端的</a:t>
              </a: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cookie</a:t>
              </a: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中</a:t>
              </a: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6934522" y="4087717"/>
            <a:ext cx="1295400" cy="1008062"/>
            <a:chOff x="2258293" y="2572047"/>
            <a:chExt cx="1295400" cy="1008063"/>
          </a:xfrm>
        </p:grpSpPr>
        <p:sp>
          <p:nvSpPr>
            <p:cNvPr id="36" name="椭圆 35"/>
            <p:cNvSpPr/>
            <p:nvPr/>
          </p:nvSpPr>
          <p:spPr>
            <a:xfrm>
              <a:off x="2390056" y="2572047"/>
              <a:ext cx="1008062" cy="1008063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50"/>
            <p:cNvSpPr txBox="1"/>
            <p:nvPr/>
          </p:nvSpPr>
          <p:spPr>
            <a:xfrm>
              <a:off x="2258293" y="2948284"/>
              <a:ext cx="1295400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客户端</a:t>
              </a: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9464997" y="4059205"/>
            <a:ext cx="1295400" cy="1008062"/>
            <a:chOff x="4788768" y="2587922"/>
            <a:chExt cx="1295400" cy="1008063"/>
          </a:xfrm>
        </p:grpSpPr>
        <p:sp>
          <p:nvSpPr>
            <p:cNvPr id="39" name="椭圆 38"/>
            <p:cNvSpPr/>
            <p:nvPr/>
          </p:nvSpPr>
          <p:spPr>
            <a:xfrm>
              <a:off x="4920531" y="2587922"/>
              <a:ext cx="1008062" cy="1008063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TextBox 53"/>
            <p:cNvSpPr txBox="1"/>
            <p:nvPr/>
          </p:nvSpPr>
          <p:spPr>
            <a:xfrm>
              <a:off x="4788768" y="2948284"/>
              <a:ext cx="1295400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服务器端</a:t>
              </a: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8074347" y="4087780"/>
            <a:ext cx="1522413" cy="260350"/>
            <a:chOff x="3398119" y="2616497"/>
            <a:chExt cx="1522412" cy="260350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3491782" y="2876847"/>
              <a:ext cx="1368424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56"/>
            <p:cNvSpPr txBox="1"/>
            <p:nvPr/>
          </p:nvSpPr>
          <p:spPr>
            <a:xfrm>
              <a:off x="3398119" y="2616497"/>
              <a:ext cx="1522412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cookie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4" name="TextBox 57"/>
          <p:cNvSpPr txBox="1"/>
          <p:nvPr/>
        </p:nvSpPr>
        <p:spPr>
          <a:xfrm>
            <a:off x="9455472" y="3771867"/>
            <a:ext cx="266382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获取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cookie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sessionId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，验明身份</a:t>
            </a:r>
          </a:p>
        </p:txBody>
      </p:sp>
      <p:grpSp>
        <p:nvGrpSpPr>
          <p:cNvPr id="45" name="组合 44"/>
          <p:cNvGrpSpPr/>
          <p:nvPr/>
        </p:nvGrpSpPr>
        <p:grpSpPr bwMode="auto">
          <a:xfrm>
            <a:off x="8136260" y="4491005"/>
            <a:ext cx="1398587" cy="577850"/>
            <a:chOff x="1955154" y="2355726"/>
            <a:chExt cx="1398016" cy="577081"/>
          </a:xfrm>
        </p:grpSpPr>
        <p:cxnSp>
          <p:nvCxnSpPr>
            <p:cNvPr id="46" name="直接箭头连接符 45"/>
            <p:cNvCxnSpPr/>
            <p:nvPr/>
          </p:nvCxnSpPr>
          <p:spPr bwMode="auto">
            <a:xfrm flipH="1">
              <a:off x="1955154" y="2644267"/>
              <a:ext cx="1367866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61"/>
            <p:cNvSpPr txBox="1"/>
            <p:nvPr/>
          </p:nvSpPr>
          <p:spPr>
            <a:xfrm>
              <a:off x="2026562" y="2355726"/>
              <a:ext cx="1326608" cy="57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响应只有用户登陆后才能获取的数据</a:t>
              </a: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4" y="5900523"/>
            <a:ext cx="11895551" cy="58374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4" y="2068515"/>
            <a:ext cx="6363251" cy="252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6987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登录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中间件拦截访问</a:t>
            </a:r>
            <a:endParaRPr lang="en-US" altLang="zh-CN" sz="3200" b="1" dirty="0"/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3"/>
          <p:cNvSpPr txBox="1"/>
          <p:nvPr/>
        </p:nvSpPr>
        <p:spPr>
          <a:xfrm>
            <a:off x="637189" y="2112432"/>
            <a:ext cx="6635750" cy="3667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3" y="1941796"/>
            <a:ext cx="6626158" cy="3723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新增用户功能：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8129874" y="2949061"/>
            <a:ext cx="0" cy="809875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9510281" y="3758936"/>
            <a:ext cx="0" cy="808287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10734417" y="2949061"/>
            <a:ext cx="0" cy="809875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891750" y="2712450"/>
            <a:ext cx="474663" cy="4748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0497881" y="2712450"/>
            <a:ext cx="473075" cy="474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9273744" y="4329024"/>
            <a:ext cx="473075" cy="477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7413580" y="3514285"/>
            <a:ext cx="1424666" cy="487714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6"/>
          <p:cNvSpPr/>
          <p:nvPr/>
        </p:nvSpPr>
        <p:spPr bwMode="auto">
          <a:xfrm>
            <a:off x="8987405" y="3514285"/>
            <a:ext cx="1045752" cy="487714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7"/>
          <p:cNvSpPr/>
          <p:nvPr/>
        </p:nvSpPr>
        <p:spPr bwMode="auto">
          <a:xfrm>
            <a:off x="10211542" y="3514285"/>
            <a:ext cx="1045752" cy="487714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>
            <a:spLocks noEditPoints="1"/>
          </p:cNvSpPr>
          <p:nvPr/>
        </p:nvSpPr>
        <p:spPr bwMode="auto">
          <a:xfrm>
            <a:off x="8040974" y="2830367"/>
            <a:ext cx="177800" cy="238974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>
            <a:off x="10635130" y="2830138"/>
            <a:ext cx="198574" cy="235305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9392663" y="4458309"/>
            <a:ext cx="235234" cy="219414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7396449" y="4245247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验证输入合法性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10000992" y="4245247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插入数据库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8776856" y="3187500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检验邮箱是否存在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7775192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01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9155598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02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10379735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03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932305"/>
            <a:ext cx="6826885" cy="359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新增用户功能：</a:t>
            </a:r>
            <a:r>
              <a:rPr lang="en-US" altLang="zh-CN" sz="3200" b="1" dirty="0"/>
              <a:t>STEP1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2976245"/>
            <a:ext cx="5133340" cy="2144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5" y="2976245"/>
            <a:ext cx="5813425" cy="287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2460625" y="25082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https://joi.dev/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978525" y="2508250"/>
            <a:ext cx="4582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https://github.com/sideway/joi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新增用户功能：</a:t>
            </a:r>
            <a:r>
              <a:rPr lang="en-US" altLang="zh-CN" sz="3200" b="1" dirty="0"/>
              <a:t>STEP1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1718310"/>
            <a:ext cx="11812905" cy="3637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6532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>
                <a:sym typeface="+mn-ea"/>
              </a:rPr>
              <a:t>PART FOUR </a:t>
            </a:r>
            <a:r>
              <a:rPr lang="zh-CN" altLang="en-US" sz="3200" b="1" dirty="0">
                <a:sym typeface="+mn-ea"/>
              </a:rPr>
              <a:t>系统实现</a:t>
            </a:r>
            <a:endParaRPr lang="zh-CN" altLang="en-US" sz="3200" b="1" dirty="0"/>
          </a:p>
          <a:p>
            <a:pPr algn="l"/>
            <a:r>
              <a:rPr lang="zh-CN" altLang="en-US" sz="3200" b="1" dirty="0">
                <a:sym typeface="+mn-ea"/>
              </a:rPr>
              <a:t>管理员</a:t>
            </a:r>
            <a:r>
              <a:rPr lang="en-US" altLang="zh-CN" sz="3200" b="1" dirty="0">
                <a:sym typeface="+mn-ea"/>
              </a:rPr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>
                <a:sym typeface="+mn-ea"/>
              </a:rPr>
              <a:t>新增用户功能：</a:t>
            </a:r>
            <a:r>
              <a:rPr lang="en-US" altLang="zh-CN" sz="3200" b="1" dirty="0">
                <a:sym typeface="+mn-ea"/>
              </a:rPr>
              <a:t>STEP2/3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727075"/>
            <a:ext cx="4434840" cy="5593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" y="3086100"/>
            <a:ext cx="7065645" cy="6623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" y="2845435"/>
            <a:ext cx="7016750" cy="9766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7" y="1990004"/>
            <a:ext cx="7060565" cy="321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修改用户功能：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8129874" y="2949061"/>
            <a:ext cx="0" cy="809875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9510281" y="3758936"/>
            <a:ext cx="0" cy="808287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10734417" y="2949061"/>
            <a:ext cx="0" cy="809875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891750" y="2712450"/>
            <a:ext cx="474663" cy="4748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0497881" y="2712450"/>
            <a:ext cx="473075" cy="474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9273744" y="4329024"/>
            <a:ext cx="473075" cy="477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7413580" y="3514285"/>
            <a:ext cx="1424666" cy="487714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6"/>
          <p:cNvSpPr/>
          <p:nvPr/>
        </p:nvSpPr>
        <p:spPr bwMode="auto">
          <a:xfrm>
            <a:off x="8987405" y="3514285"/>
            <a:ext cx="1045752" cy="487714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7"/>
          <p:cNvSpPr/>
          <p:nvPr/>
        </p:nvSpPr>
        <p:spPr bwMode="auto">
          <a:xfrm>
            <a:off x="10211542" y="3514285"/>
            <a:ext cx="1045752" cy="487714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>
            <a:spLocks noEditPoints="1"/>
          </p:cNvSpPr>
          <p:nvPr/>
        </p:nvSpPr>
        <p:spPr bwMode="auto">
          <a:xfrm>
            <a:off x="8040974" y="2830367"/>
            <a:ext cx="177800" cy="238974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>
            <a:off x="10635130" y="2830138"/>
            <a:ext cx="198574" cy="235305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9392663" y="4458309"/>
            <a:ext cx="235234" cy="219414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7396449" y="4245247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获取用户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</a:t>
            </a: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10000992" y="4245247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修改数据库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8776856" y="3187500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检验密码是否匹配</a:t>
            </a: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7775192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01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9155598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02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10379735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03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838960"/>
            <a:ext cx="6967220" cy="3838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8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开发背景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修改用户功能：</a:t>
            </a:r>
            <a:r>
              <a:rPr lang="en-US" altLang="zh-CN" sz="3200" b="1" dirty="0"/>
              <a:t>STEP1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95" y="1628775"/>
            <a:ext cx="8154035" cy="521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rcRect b="15795"/>
          <a:stretch>
            <a:fillRect/>
          </a:stretch>
        </p:blipFill>
        <p:spPr>
          <a:xfrm>
            <a:off x="1699895" y="2360359"/>
            <a:ext cx="8138160" cy="198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修改用户功能：</a:t>
            </a:r>
            <a:r>
              <a:rPr lang="en-US" altLang="zh-CN" sz="3200" b="1" dirty="0"/>
              <a:t>STEP2/3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" y="2140585"/>
            <a:ext cx="6350000" cy="3088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110" y="1172845"/>
            <a:ext cx="4616450" cy="451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分页功能：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8129874" y="2949061"/>
            <a:ext cx="0" cy="809875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9510281" y="3758936"/>
            <a:ext cx="0" cy="808287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10734417" y="2949061"/>
            <a:ext cx="0" cy="809875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891750" y="2712450"/>
            <a:ext cx="474663" cy="4748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0497881" y="2712450"/>
            <a:ext cx="473075" cy="474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9273744" y="4329024"/>
            <a:ext cx="473075" cy="477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7413580" y="3514285"/>
            <a:ext cx="1424666" cy="487714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6"/>
          <p:cNvSpPr/>
          <p:nvPr/>
        </p:nvSpPr>
        <p:spPr bwMode="auto">
          <a:xfrm>
            <a:off x="8987405" y="3514285"/>
            <a:ext cx="1045752" cy="487714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7"/>
          <p:cNvSpPr/>
          <p:nvPr/>
        </p:nvSpPr>
        <p:spPr bwMode="auto">
          <a:xfrm>
            <a:off x="10211542" y="3514285"/>
            <a:ext cx="1045752" cy="487714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>
            <a:spLocks noEditPoints="1"/>
          </p:cNvSpPr>
          <p:nvPr/>
        </p:nvSpPr>
        <p:spPr bwMode="auto">
          <a:xfrm>
            <a:off x="8040974" y="2830367"/>
            <a:ext cx="177800" cy="238974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>
            <a:off x="10635130" y="2830138"/>
            <a:ext cx="198574" cy="235305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9392663" y="4458309"/>
            <a:ext cx="235234" cy="219414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7396449" y="4245247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获取用户总数</a:t>
            </a: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10000992" y="4245247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渲染模板</a:t>
            </a: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8776856" y="3187500"/>
            <a:ext cx="1466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计算显示页数</a:t>
            </a: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7775192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01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9155598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02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10379735" y="3654684"/>
            <a:ext cx="709364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STEP 03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57740"/>
          <a:stretch>
            <a:fillRect/>
          </a:stretch>
        </p:blipFill>
        <p:spPr>
          <a:xfrm>
            <a:off x="892175" y="2238375"/>
            <a:ext cx="5386705" cy="278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8920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管理员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账号信息管理</a:t>
            </a:r>
          </a:p>
          <a:p>
            <a:pPr algn="l"/>
            <a:r>
              <a:rPr lang="zh-CN" altLang="en-US" sz="3200" b="1" dirty="0"/>
              <a:t>分页功能：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3"/>
          <p:cNvSpPr txBox="1"/>
          <p:nvPr/>
        </p:nvSpPr>
        <p:spPr>
          <a:xfrm>
            <a:off x="5898515" y="2231390"/>
            <a:ext cx="6635750" cy="334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当数据库中的数据非常多是，数据需要分批次显示，这时就需要用到数据分页功能。</a:t>
            </a:r>
            <a:endParaRPr kumimoji="0" lang="en-US" altLang="zh-CN" sz="105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TextBox 4"/>
          <p:cNvSpPr txBox="1"/>
          <p:nvPr/>
        </p:nvSpPr>
        <p:spPr>
          <a:xfrm>
            <a:off x="5908040" y="3036253"/>
            <a:ext cx="66357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分页功能核心要素：</a:t>
            </a:r>
            <a:endParaRPr kumimoji="0" lang="en-US" altLang="zh-CN" sz="105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08040" y="4049713"/>
            <a:ext cx="6097588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总页数：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Math.ceil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（总数据条数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每页显示数据条数）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35028" y="3331528"/>
            <a:ext cx="6246813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lvl="0" indent="-2286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当前页，用户通过点击上一页或者下一页或者页码产生，客户端通过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get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参数方式传递到服务器端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总页数，根据总页数判断当前页是否为最后一页，根据判断结果做响应操作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15" y="2566353"/>
            <a:ext cx="2257425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矩形 34"/>
          <p:cNvSpPr/>
          <p:nvPr/>
        </p:nvSpPr>
        <p:spPr>
          <a:xfrm>
            <a:off x="5939473" y="4418013"/>
            <a:ext cx="4572000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数据开始查询位置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=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（当前页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-1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）* 每页显示的数据条数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" y="2282190"/>
            <a:ext cx="5290820" cy="239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24688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查看博客文章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90" y="1463040"/>
            <a:ext cx="7098030" cy="35890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" y="1463040"/>
            <a:ext cx="3547110" cy="2947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评论功能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5360" r="17895"/>
          <a:stretch>
            <a:fillRect/>
          </a:stretch>
        </p:blipFill>
        <p:spPr>
          <a:xfrm>
            <a:off x="4842510" y="1235075"/>
            <a:ext cx="6901180" cy="5095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4107180"/>
            <a:ext cx="4188460" cy="21177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1950720"/>
            <a:ext cx="4170045" cy="957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24688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pPr algn="l"/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sym typeface="+mn-ea"/>
              </a:rPr>
              <a:t>评论检测功能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45" y="1080135"/>
            <a:ext cx="5087620" cy="2595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1371600"/>
            <a:ext cx="5338445" cy="2833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4851" t="15772" r="2122" b="10285"/>
          <a:stretch>
            <a:fillRect/>
          </a:stretch>
        </p:blipFill>
        <p:spPr>
          <a:xfrm>
            <a:off x="6239510" y="3909695"/>
            <a:ext cx="5074285" cy="2039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文章管理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6" y="1389640"/>
            <a:ext cx="7076303" cy="16627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6" y="3184760"/>
            <a:ext cx="6024269" cy="14060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06" y="4711226"/>
            <a:ext cx="8494451" cy="19516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48" y="3172802"/>
            <a:ext cx="10315244" cy="27572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164371" y="114749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根据用户的权限，登录界面不同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FOUR 系统实现</a:t>
            </a:r>
          </a:p>
          <a:p>
            <a:pPr algn="l"/>
            <a:r>
              <a:rPr lang="en-US" altLang="zh-CN" sz="3200" b="1" dirty="0"/>
              <a:t>用户——</a:t>
            </a:r>
            <a:r>
              <a:rPr lang="en-US" altLang="zh-CN" sz="3200" b="1" dirty="0">
                <a:sym typeface="+mn-ea"/>
              </a:rPr>
              <a:t>发表博客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499745" y="3364865"/>
            <a:ext cx="5250815" cy="3354070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formidable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 </a:t>
            </a:r>
            <a:r>
              <a:rPr lang="en-US" altLang="zh-CN" sz="1050" b="1" dirty="0" err="1">
                <a:solidFill>
                  <a:srgbClr val="0000FF"/>
                </a:solidFill>
                <a:latin typeface="Courier New" panose="02070309020205020404"/>
              </a:rPr>
              <a:t>const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formidable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require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'formidable'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);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创建表单解析对象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 </a:t>
            </a:r>
            <a:r>
              <a:rPr lang="en-US" altLang="zh-CN" sz="1050" b="1" dirty="0" err="1">
                <a:solidFill>
                  <a:srgbClr val="0000FF"/>
                </a:solidFill>
                <a:latin typeface="Courier New" panose="02070309020205020404"/>
              </a:rPr>
              <a:t>const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804000"/>
                </a:solidFill>
                <a:latin typeface="Courier New" panose="02070309020205020404"/>
              </a:rPr>
              <a:t>form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new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formidable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IncomingForm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();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设置文件上传路径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804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 err="1">
                <a:solidFill>
                  <a:srgbClr val="804000"/>
                </a:solidFill>
                <a:latin typeface="Courier New" panose="02070309020205020404"/>
              </a:rPr>
              <a:t>form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uploadDir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"/my/</a:t>
            </a:r>
            <a:r>
              <a:rPr lang="en-US" altLang="zh-CN" sz="1050" dirty="0" err="1">
                <a:solidFill>
                  <a:srgbClr val="808080"/>
                </a:solidFill>
                <a:latin typeface="Courier New" panose="02070309020205020404"/>
              </a:rPr>
              <a:t>dir</a:t>
            </a:r>
            <a:r>
              <a:rPr lang="en-US" altLang="zh-CN" sz="1050" dirty="0">
                <a:solidFill>
                  <a:srgbClr val="808080"/>
                </a:solidFill>
                <a:latin typeface="Courier New" panose="02070309020205020404"/>
              </a:rPr>
              <a:t>"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;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是否保留表单上传文件的扩展名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804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 err="1">
                <a:solidFill>
                  <a:srgbClr val="804000"/>
                </a:solidFill>
                <a:latin typeface="Courier New" panose="02070309020205020404"/>
              </a:rPr>
              <a:t>form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keepExtensions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FF"/>
                </a:solidFill>
                <a:latin typeface="Courier New" panose="02070309020205020404"/>
              </a:rPr>
              <a:t>true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;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Courier New" panose="02070309020205020404"/>
              </a:rPr>
              <a:t>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对表单进行解析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804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 err="1">
                <a:solidFill>
                  <a:srgbClr val="804000"/>
                </a:solidFill>
                <a:latin typeface="Courier New" panose="02070309020205020404"/>
              </a:rPr>
              <a:t>form</a:t>
            </a:r>
            <a:r>
              <a:rPr lang="en-US" altLang="zh-CN" sz="1050" b="1" dirty="0" err="1">
                <a:solidFill>
                  <a:srgbClr val="000080"/>
                </a:solidFill>
                <a:latin typeface="Courier New" panose="02070309020205020404"/>
              </a:rPr>
              <a:t>.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parse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/>
              </a:rPr>
              <a:t>req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,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(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err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,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fields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,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files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)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=&gt;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{</a:t>
            </a:r>
            <a:endParaRPr lang="en-US" altLang="zh-CN" sz="1050" dirty="0">
              <a:solidFill>
                <a:srgbClr val="000000"/>
              </a:solidFill>
              <a:latin typeface="Courier New" panose="020703090202050204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0000"/>
                </a:solidFill>
                <a:latin typeface="Courier New" panose="02070309020205020404"/>
              </a:rPr>
              <a:t>     </a:t>
            </a: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// fields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存储普通请求参数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         // files </a:t>
            </a:r>
            <a:r>
              <a:rPr lang="zh-CN" altLang="en-US" sz="105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存储上传的文件信息</a:t>
            </a:r>
            <a:endParaRPr lang="en-US" altLang="zh-CN" sz="105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50" b="1" dirty="0">
                <a:solidFill>
                  <a:srgbClr val="008000"/>
                </a:solidFill>
                <a:latin typeface="Courier New" panose="02070309020205020404"/>
              </a:rPr>
              <a:t> </a:t>
            </a:r>
            <a:r>
              <a:rPr lang="en-US" altLang="zh-CN" sz="1050" b="1" dirty="0">
                <a:solidFill>
                  <a:srgbClr val="000080"/>
                </a:solidFill>
                <a:latin typeface="Courier New" panose="02070309020205020404"/>
              </a:rPr>
              <a:t>});</a:t>
            </a:r>
            <a:endParaRPr lang="zh-CN" altLang="en-US" sz="105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7" y="1688322"/>
            <a:ext cx="6927180" cy="13107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620" y="1259463"/>
            <a:ext cx="27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将图片以二进制形式储存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8223" y="3058604"/>
            <a:ext cx="66103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formidable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：解析表单，支持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get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请求参数，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post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请求参数、文件上传。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81774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发布新文章</a:t>
            </a:r>
            <a:r>
              <a:rPr lang="en-US" altLang="zh-CN" sz="3200" b="1" dirty="0"/>
              <a:t>-</a:t>
            </a:r>
            <a:r>
              <a:rPr lang="zh-CN" altLang="en-US" sz="3200" b="1" dirty="0"/>
              <a:t>预览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591998" y="1820961"/>
            <a:ext cx="457389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文件读取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FileReader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，实现图片预览功能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zh-CN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07" y="3122586"/>
            <a:ext cx="4747671" cy="2911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74" y="2857427"/>
            <a:ext cx="6789698" cy="331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213860" cy="61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PART ONE </a:t>
            </a:r>
            <a:r>
              <a:rPr lang="zh-CN" altLang="en-US" sz="3200" b="1" dirty="0"/>
              <a:t>开发背景</a:t>
            </a:r>
          </a:p>
        </p:txBody>
      </p:sp>
      <p:sp>
        <p:nvSpPr>
          <p:cNvPr id="3" name="椭圆 2"/>
          <p:cNvSpPr/>
          <p:nvPr/>
        </p:nvSpPr>
        <p:spPr>
          <a:xfrm>
            <a:off x="3949805" y="31331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7169" name="图片 6145" descr="office6\wpsassist\cache\53b24f42035f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426085"/>
            <a:ext cx="6030913" cy="575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内容占位符 6147"/>
          <p:cNvSpPr>
            <a:spLocks noGrp="1"/>
          </p:cNvSpPr>
          <p:nvPr/>
        </p:nvSpPr>
        <p:spPr>
          <a:xfrm>
            <a:off x="1362075" y="2357120"/>
            <a:ext cx="7652385" cy="3302000"/>
          </a:xfrm>
          <a:prstGeom prst="flowChartOr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/>
          <a:lstStyle>
            <a:lvl1pPr marL="342900" indent="-257175" algn="l" rtl="0" fontAlgn="base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lvl="1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fontAlgn="base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Font typeface="Webdings" panose="05030102010509060703" pitchFamily="18" charset="2"/>
              <a:buChar char="»"/>
              <a:defRPr sz="1200" b="0" i="0" u="none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indent="0" eaLnBrk="1" fontAlgn="base" hangingPunct="1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 </a:t>
            </a:r>
            <a:r>
              <a:rPr lang="zh-CN" altLang="en-US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信息获取渠道：</a:t>
            </a:r>
          </a:p>
          <a:p>
            <a:pPr marL="344805" indent="-342900" algn="l" eaLnBrk="1" fontAlgn="base" hangingPunct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官方</a:t>
            </a:r>
            <a:r>
              <a:rPr lang="en-US" altLang="zh-CN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—</a:t>
            </a:r>
            <a:r>
              <a:rPr lang="zh-CN" altLang="en-US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公文通，非官网</a:t>
            </a:r>
            <a:r>
              <a:rPr lang="en-US" altLang="zh-CN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—</a:t>
            </a:r>
            <a:r>
              <a:rPr lang="zh-CN" altLang="en-US" sz="2400" b="1" noProof="1">
                <a:solidFill>
                  <a:schemeClr val="tx1"/>
                </a:solidFill>
                <a:uFillTx/>
                <a:ea typeface="微软雅黑" panose="020B0503020204020204" charset="-122"/>
              </a:rPr>
              <a:t>公众号</a:t>
            </a:r>
          </a:p>
          <a:p>
            <a:pPr marL="1905" indent="0" algn="l" eaLnBrk="1" fontAlgn="base" hangingPunct="1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>
                <a:solidFill>
                  <a:schemeClr val="tx1"/>
                </a:solidFill>
                <a:uFillTx/>
                <a:ea typeface="微软雅黑" panose="020B0503020204020204" charset="-122"/>
                <a:sym typeface="+mn-ea"/>
              </a:rPr>
              <a:t> 当前系统缺点：</a:t>
            </a:r>
          </a:p>
          <a:p>
            <a:pPr marL="1905" indent="0" algn="l" eaLnBrk="1" fontAlgn="base" hangingPunct="1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>
                <a:solidFill>
                  <a:schemeClr val="tx1"/>
                </a:solidFill>
                <a:uFillTx/>
                <a:ea typeface="微软雅黑" panose="020B0503020204020204" charset="-122"/>
                <a:sym typeface="+mn-ea"/>
              </a:rPr>
              <a:t> 信息单向，无良好的信息交换平台</a:t>
            </a:r>
          </a:p>
          <a:p>
            <a:pPr marL="1905" indent="0" eaLnBrk="1" fontAlgn="base" hangingPunct="1">
              <a:buFont typeface="Wingdings" panose="05000000000000000000" pitchFamily="2" charset="2"/>
              <a:buNone/>
            </a:pPr>
            <a:endParaRPr lang="zh-CN" altLang="en-US" sz="2400" b="1" strike="noStrike" noProof="1">
              <a:solidFill>
                <a:schemeClr val="tx2"/>
              </a:solidFill>
              <a:uFillTx/>
              <a:ea typeface="微软雅黑" panose="020B0503020204020204" charset="-122"/>
              <a:sym typeface="+mn-ea"/>
            </a:endParaRPr>
          </a:p>
          <a:p>
            <a:pPr marL="1905" indent="82550" eaLnBrk="1" fontAlgn="base" hangingPunct="1">
              <a:buFont typeface="Wingdings" panose="05000000000000000000" pitchFamily="2" charset="2"/>
              <a:buChar char="Ø"/>
            </a:pPr>
            <a:endParaRPr lang="en-US" altLang="en-US" sz="2400" b="1" strike="noStrike" noProof="1"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1186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退出功能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1354382"/>
            <a:ext cx="6588213" cy="21659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22" y="3646151"/>
            <a:ext cx="5255454" cy="3037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442722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FOUR </a:t>
            </a:r>
            <a:r>
              <a:rPr lang="zh-CN" altLang="en-US" sz="3200" b="1" dirty="0"/>
              <a:t>系统实现</a:t>
            </a:r>
          </a:p>
          <a:p>
            <a:r>
              <a:rPr lang="zh-CN" altLang="en-US" sz="3200" b="1" dirty="0"/>
              <a:t>用户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文章编辑</a:t>
            </a:r>
            <a:r>
              <a:rPr lang="en-US" altLang="zh-CN" sz="3200" b="1" dirty="0"/>
              <a:t>/</a:t>
            </a:r>
            <a:r>
              <a:rPr lang="zh-CN" altLang="en-US" sz="3200" b="1" dirty="0"/>
              <a:t>删除</a:t>
            </a:r>
          </a:p>
        </p:txBody>
      </p:sp>
      <p:sp>
        <p:nvSpPr>
          <p:cNvPr id="3" name="椭圆 2"/>
          <p:cNvSpPr/>
          <p:nvPr/>
        </p:nvSpPr>
        <p:spPr>
          <a:xfrm>
            <a:off x="4118644" y="31331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9938385" y="2165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/>
              <a:t>后端管理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45040" y="168275"/>
            <a:ext cx="1591310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35" y="2888202"/>
            <a:ext cx="5526565" cy="2296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9435" y="1577845"/>
            <a:ext cx="4374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删除用户需要将它的评论和文章删除，因为用户的</a:t>
            </a:r>
            <a:r>
              <a:rPr lang="en-US" altLang="zh-CN" dirty="0"/>
              <a:t>id</a:t>
            </a:r>
            <a:r>
              <a:rPr lang="zh-CN" altLang="en-US" dirty="0"/>
              <a:t>作为原来的评论和文章的外码，而文章和评论都是弱实体，必须依赖</a:t>
            </a:r>
            <a:r>
              <a:rPr lang="en-US" altLang="zh-CN" dirty="0"/>
              <a:t>User</a:t>
            </a:r>
            <a:r>
              <a:rPr lang="zh-CN" altLang="en-US" dirty="0"/>
              <a:t>实体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FIVE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8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总结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3054985" cy="617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PART FIVE </a:t>
            </a:r>
            <a:r>
              <a:rPr lang="zh-CN" altLang="en-US" sz="3200" b="1" dirty="0"/>
              <a:t>总结</a:t>
            </a:r>
          </a:p>
        </p:txBody>
      </p:sp>
      <p:sp>
        <p:nvSpPr>
          <p:cNvPr id="3" name="椭圆 2"/>
          <p:cNvSpPr/>
          <p:nvPr/>
        </p:nvSpPr>
        <p:spPr>
          <a:xfrm>
            <a:off x="3105620" y="313315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3" name="矩形 52"/>
          <p:cNvSpPr/>
          <p:nvPr/>
        </p:nvSpPr>
        <p:spPr>
          <a:xfrm>
            <a:off x="1080513" y="1936191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80513" y="2576269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80513" y="3204917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组合 2"/>
          <p:cNvGrpSpPr/>
          <p:nvPr/>
        </p:nvGrpSpPr>
        <p:grpSpPr>
          <a:xfrm>
            <a:off x="1081405" y="1114425"/>
            <a:ext cx="2747010" cy="631190"/>
            <a:chOff x="1188069" y="1551212"/>
            <a:chExt cx="2502541" cy="423548"/>
          </a:xfrm>
        </p:grpSpPr>
        <p:sp>
          <p:nvSpPr>
            <p:cNvPr id="57" name="矩形 5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ED6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201523" y="1587085"/>
              <a:ext cx="2489049" cy="368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主要实现的功能</a:t>
              </a:r>
            </a:p>
          </p:txBody>
        </p:sp>
      </p:grpSp>
      <p:sp>
        <p:nvSpPr>
          <p:cNvPr id="59" name="矩形 58"/>
          <p:cNvSpPr/>
          <p:nvPr/>
        </p:nvSpPr>
        <p:spPr>
          <a:xfrm>
            <a:off x="1857375" y="2558415"/>
            <a:ext cx="8209280" cy="459105"/>
          </a:xfrm>
          <a:prstGeom prst="rect">
            <a:avLst/>
          </a:prstGeom>
        </p:spPr>
        <p:txBody>
          <a:bodyPr wrap="square" lIns="91436" tIns="45718" rIns="91436" bIns="45718" anchor="ctr">
            <a:spAutoFit/>
          </a:bodyPr>
          <a:lstStyle/>
          <a:p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用户可以自主地查看并管理博客，并发表自己的评论</a:t>
            </a:r>
          </a:p>
        </p:txBody>
      </p:sp>
      <p:sp>
        <p:nvSpPr>
          <p:cNvPr id="60" name="矩形 59"/>
          <p:cNvSpPr/>
          <p:nvPr/>
        </p:nvSpPr>
        <p:spPr>
          <a:xfrm>
            <a:off x="1868128" y="3204856"/>
            <a:ext cx="8169317" cy="481965"/>
          </a:xfrm>
          <a:prstGeom prst="rect">
            <a:avLst/>
          </a:prstGeom>
        </p:spPr>
        <p:txBody>
          <a:bodyPr wrap="square" lIns="91436" tIns="45718" rIns="91436" bIns="45718" anchor="ctr">
            <a:spAutoFit/>
          </a:bodyPr>
          <a:lstStyle/>
          <a:p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后台管理员可以维护所有的后台信息</a:t>
            </a:r>
          </a:p>
        </p:txBody>
      </p:sp>
      <p:sp>
        <p:nvSpPr>
          <p:cNvPr id="61" name="矩形 60"/>
          <p:cNvSpPr/>
          <p:nvPr/>
        </p:nvSpPr>
        <p:spPr>
          <a:xfrm>
            <a:off x="1065273" y="4603191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65273" y="5214059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28124" y="4566624"/>
            <a:ext cx="8238541" cy="481965"/>
          </a:xfrm>
          <a:prstGeom prst="rect">
            <a:avLst/>
          </a:prstGeom>
        </p:spPr>
        <p:txBody>
          <a:bodyPr wrap="square" lIns="91436" tIns="45718" rIns="91436" bIns="45718" anchor="ctr">
            <a:spAutoFit/>
          </a:bodyPr>
          <a:lstStyle/>
          <a:p>
            <a:r>
              <a:rPr lang="zh-CN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界面设计方面可做进一步完善</a:t>
            </a:r>
          </a:p>
        </p:txBody>
      </p:sp>
      <p:sp>
        <p:nvSpPr>
          <p:cNvPr id="67" name="矩形 66"/>
          <p:cNvSpPr/>
          <p:nvPr/>
        </p:nvSpPr>
        <p:spPr>
          <a:xfrm>
            <a:off x="1828123" y="5187961"/>
            <a:ext cx="8001677" cy="459105"/>
          </a:xfrm>
          <a:prstGeom prst="rect">
            <a:avLst/>
          </a:prstGeom>
        </p:spPr>
        <p:txBody>
          <a:bodyPr wrap="square" lIns="91436" tIns="45718" rIns="91436" bIns="45718" anchor="ctr">
            <a:spAutoFit/>
          </a:bodyPr>
          <a:lstStyle/>
          <a:p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可以进一步丰富系统功能</a:t>
            </a:r>
          </a:p>
        </p:txBody>
      </p:sp>
      <p:sp>
        <p:nvSpPr>
          <p:cNvPr id="68" name="矩形 67"/>
          <p:cNvSpPr/>
          <p:nvPr/>
        </p:nvSpPr>
        <p:spPr>
          <a:xfrm>
            <a:off x="1868129" y="1906609"/>
            <a:ext cx="8238541" cy="481965"/>
          </a:xfrm>
          <a:prstGeom prst="rect">
            <a:avLst/>
          </a:prstGeom>
        </p:spPr>
        <p:txBody>
          <a:bodyPr wrap="square" lIns="91436" tIns="45718" rIns="91436" bIns="45718" anchor="ctr">
            <a:spAutoFit/>
          </a:bodyPr>
          <a:lstStyle/>
          <a:p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实现了预想的基本功能模块</a:t>
            </a:r>
          </a:p>
        </p:txBody>
      </p:sp>
      <p:grpSp>
        <p:nvGrpSpPr>
          <p:cNvPr id="69" name="组合 2"/>
          <p:cNvGrpSpPr/>
          <p:nvPr/>
        </p:nvGrpSpPr>
        <p:grpSpPr>
          <a:xfrm>
            <a:off x="1081405" y="3804285"/>
            <a:ext cx="2747010" cy="631190"/>
            <a:chOff x="1188069" y="1551212"/>
            <a:chExt cx="2502541" cy="423548"/>
          </a:xfrm>
        </p:grpSpPr>
        <p:sp>
          <p:nvSpPr>
            <p:cNvPr id="70" name="矩形 69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ED6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201523" y="1587085"/>
              <a:ext cx="2489049" cy="368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还需改进的地方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70070" y="2390890"/>
            <a:ext cx="36118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/>
              <a:t>谢谢大家！</a:t>
            </a:r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325"/>
            <a:ext cx="4213860" cy="61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PART ONE </a:t>
            </a:r>
            <a:r>
              <a:rPr lang="zh-CN" altLang="en-US" sz="3200" b="1" dirty="0"/>
              <a:t>开发背景</a:t>
            </a:r>
          </a:p>
        </p:txBody>
      </p:sp>
      <p:sp>
        <p:nvSpPr>
          <p:cNvPr id="3" name="椭圆 2"/>
          <p:cNvSpPr/>
          <p:nvPr/>
        </p:nvSpPr>
        <p:spPr>
          <a:xfrm>
            <a:off x="3949805" y="31331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3" y="1347470"/>
            <a:ext cx="8446770" cy="416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84400" y="2348865"/>
            <a:ext cx="754888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b="1" dirty="0">
                <a:latin typeface="+mj-lt"/>
                <a:ea typeface="微软雅黑" panose="020B0503020204020204" charset="-122"/>
                <a:sym typeface="+mn-ea"/>
              </a:rPr>
              <a:t>系统需求分析及</a:t>
            </a:r>
            <a:r>
              <a:rPr lang="en-US" altLang="zh-CN" sz="60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60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  <a:endParaRPr lang="zh-CN" altLang="en-US" sz="6000" b="1" dirty="0">
              <a:latin typeface="+mj-lt"/>
              <a:ea typeface="微软雅黑" panose="020B0503020204020204" charset="-122"/>
            </a:endParaRPr>
          </a:p>
          <a:p>
            <a:pPr algn="ctr" defTabSz="608965">
              <a:lnSpc>
                <a:spcPct val="130000"/>
              </a:lnSpc>
            </a:pP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4839335" y="4160520"/>
            <a:ext cx="2513330" cy="1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6109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TWO </a:t>
            </a:r>
            <a:r>
              <a:rPr lang="zh-CN" altLang="en-US" sz="3200" b="1" dirty="0"/>
              <a:t>系统需求分析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32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6239775" y="29617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0254" name="椭圆 15"/>
          <p:cNvSpPr/>
          <p:nvPr/>
        </p:nvSpPr>
        <p:spPr>
          <a:xfrm>
            <a:off x="3775393" y="1836420"/>
            <a:ext cx="1547812" cy="1549400"/>
          </a:xfrm>
          <a:prstGeom prst="ellipse">
            <a:avLst/>
          </a:prstGeom>
          <a:solidFill>
            <a:srgbClr val="0053A3"/>
          </a:solidFill>
          <a:ln w="254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56" name="椭圆 17"/>
          <p:cNvSpPr/>
          <p:nvPr/>
        </p:nvSpPr>
        <p:spPr>
          <a:xfrm>
            <a:off x="6334443" y="3987483"/>
            <a:ext cx="917575" cy="917575"/>
          </a:xfrm>
          <a:prstGeom prst="ellipse">
            <a:avLst/>
          </a:prstGeom>
          <a:solidFill>
            <a:srgbClr val="0053A3"/>
          </a:solidFill>
          <a:ln w="254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58" name="文本框 43"/>
          <p:cNvSpPr/>
          <p:nvPr/>
        </p:nvSpPr>
        <p:spPr>
          <a:xfrm>
            <a:off x="3543618" y="2369820"/>
            <a:ext cx="2073275" cy="548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角色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分类</a:t>
            </a:r>
          </a:p>
        </p:txBody>
      </p:sp>
      <p:sp>
        <p:nvSpPr>
          <p:cNvPr id="10259" name="文本框 44"/>
          <p:cNvSpPr/>
          <p:nvPr/>
        </p:nvSpPr>
        <p:spPr>
          <a:xfrm>
            <a:off x="1754505" y="4270058"/>
            <a:ext cx="1108075" cy="352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教师</a:t>
            </a:r>
          </a:p>
        </p:txBody>
      </p:sp>
      <p:sp>
        <p:nvSpPr>
          <p:cNvPr id="10260" name="文本框 47"/>
          <p:cNvSpPr/>
          <p:nvPr/>
        </p:nvSpPr>
        <p:spPr>
          <a:xfrm>
            <a:off x="6239193" y="4270058"/>
            <a:ext cx="1108075" cy="352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01320" y="871220"/>
            <a:ext cx="1593215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493061" y="914152"/>
            <a:ext cx="14020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角色分类</a:t>
            </a:r>
          </a:p>
        </p:txBody>
      </p:sp>
      <p:cxnSp>
        <p:nvCxnSpPr>
          <p:cNvPr id="5" name="肘形连接符 4"/>
          <p:cNvCxnSpPr>
            <a:endCxn id="10255" idx="0"/>
          </p:cNvCxnSpPr>
          <p:nvPr/>
        </p:nvCxnSpPr>
        <p:spPr>
          <a:xfrm rot="10800000" flipV="1">
            <a:off x="2308860" y="3679825"/>
            <a:ext cx="4470400" cy="309245"/>
          </a:xfrm>
          <a:prstGeom prst="bentConnector2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10256" idx="0"/>
          </p:cNvCxnSpPr>
          <p:nvPr/>
        </p:nvCxnSpPr>
        <p:spPr>
          <a:xfrm>
            <a:off x="6779260" y="3679825"/>
            <a:ext cx="14605" cy="307975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10254" idx="4"/>
          </p:cNvCxnSpPr>
          <p:nvPr/>
        </p:nvCxnSpPr>
        <p:spPr>
          <a:xfrm>
            <a:off x="4549140" y="3385820"/>
            <a:ext cx="0" cy="294005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椭圆 17"/>
          <p:cNvSpPr/>
          <p:nvPr/>
        </p:nvSpPr>
        <p:spPr>
          <a:xfrm>
            <a:off x="1849438" y="3987483"/>
            <a:ext cx="917575" cy="917575"/>
          </a:xfrm>
          <a:prstGeom prst="ellipse">
            <a:avLst/>
          </a:prstGeom>
          <a:solidFill>
            <a:srgbClr val="0053A3"/>
          </a:solidFill>
          <a:ln w="254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47"/>
          <p:cNvSpPr/>
          <p:nvPr/>
        </p:nvSpPr>
        <p:spPr>
          <a:xfrm>
            <a:off x="1754188" y="4270058"/>
            <a:ext cx="11080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用户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6109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TWO </a:t>
            </a:r>
            <a:r>
              <a:rPr lang="zh-CN" altLang="en-US" sz="3200" b="1" dirty="0"/>
              <a:t>系统需求分析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32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6219455" y="31331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11" name="组合 10"/>
          <p:cNvGrpSpPr/>
          <p:nvPr/>
        </p:nvGrpSpPr>
        <p:grpSpPr>
          <a:xfrm>
            <a:off x="9440545" y="286385"/>
            <a:ext cx="2539365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9548161" y="329317"/>
            <a:ext cx="23164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主要功能模块图</a:t>
            </a:r>
          </a:p>
        </p:txBody>
      </p:sp>
      <p:sp>
        <p:nvSpPr>
          <p:cNvPr id="4" name="流程图: 过程 3"/>
          <p:cNvSpPr/>
          <p:nvPr/>
        </p:nvSpPr>
        <p:spPr>
          <a:xfrm>
            <a:off x="4124325" y="1058545"/>
            <a:ext cx="2743200" cy="54546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深圳大学校园博客系统</a:t>
            </a:r>
          </a:p>
        </p:txBody>
      </p:sp>
      <p:sp>
        <p:nvSpPr>
          <p:cNvPr id="5" name="流程图: 过程 4"/>
          <p:cNvSpPr/>
          <p:nvPr/>
        </p:nvSpPr>
        <p:spPr>
          <a:xfrm>
            <a:off x="2164715" y="2185035"/>
            <a:ext cx="1144270" cy="54546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6" name="流程图: 过程 5"/>
          <p:cNvSpPr/>
          <p:nvPr/>
        </p:nvSpPr>
        <p:spPr>
          <a:xfrm>
            <a:off x="7479665" y="2185035"/>
            <a:ext cx="1144270" cy="54546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管理员</a:t>
            </a:r>
          </a:p>
        </p:txBody>
      </p:sp>
      <p:sp>
        <p:nvSpPr>
          <p:cNvPr id="7" name="流程图: 过程 6"/>
          <p:cNvSpPr/>
          <p:nvPr/>
        </p:nvSpPr>
        <p:spPr>
          <a:xfrm>
            <a:off x="746760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查看博客文章</a:t>
            </a:r>
          </a:p>
        </p:txBody>
      </p:sp>
      <p:sp>
        <p:nvSpPr>
          <p:cNvPr id="9" name="流程图: 过程 8"/>
          <p:cNvSpPr/>
          <p:nvPr/>
        </p:nvSpPr>
        <p:spPr>
          <a:xfrm>
            <a:off x="2447290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发表评论</a:t>
            </a:r>
          </a:p>
        </p:txBody>
      </p:sp>
      <p:sp>
        <p:nvSpPr>
          <p:cNvPr id="18" name="流程图: 过程 17"/>
          <p:cNvSpPr/>
          <p:nvPr/>
        </p:nvSpPr>
        <p:spPr>
          <a:xfrm>
            <a:off x="4124325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发表博客</a:t>
            </a:r>
            <a:endParaRPr lang="zh-CN" altLang="en-US"/>
          </a:p>
        </p:txBody>
      </p:sp>
      <p:sp>
        <p:nvSpPr>
          <p:cNvPr id="20" name="流程图: 过程 19"/>
          <p:cNvSpPr/>
          <p:nvPr/>
        </p:nvSpPr>
        <p:spPr>
          <a:xfrm>
            <a:off x="6060440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管理账号信息</a:t>
            </a:r>
          </a:p>
        </p:txBody>
      </p:sp>
      <p:sp>
        <p:nvSpPr>
          <p:cNvPr id="21" name="流程图: 过程 20"/>
          <p:cNvSpPr/>
          <p:nvPr/>
        </p:nvSpPr>
        <p:spPr>
          <a:xfrm>
            <a:off x="6900545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管理文章信息</a:t>
            </a:r>
          </a:p>
        </p:txBody>
      </p:sp>
      <p:sp>
        <p:nvSpPr>
          <p:cNvPr id="22" name="流程图: 过程 21"/>
          <p:cNvSpPr/>
          <p:nvPr/>
        </p:nvSpPr>
        <p:spPr>
          <a:xfrm>
            <a:off x="9483725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发表博客</a:t>
            </a:r>
          </a:p>
        </p:txBody>
      </p:sp>
      <p:sp>
        <p:nvSpPr>
          <p:cNvPr id="23" name="流程图: 过程 22"/>
          <p:cNvSpPr/>
          <p:nvPr/>
        </p:nvSpPr>
        <p:spPr>
          <a:xfrm>
            <a:off x="8625205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发表评论</a:t>
            </a:r>
          </a:p>
        </p:txBody>
      </p:sp>
      <p:sp>
        <p:nvSpPr>
          <p:cNvPr id="24" name="流程图: 过程 23"/>
          <p:cNvSpPr/>
          <p:nvPr/>
        </p:nvSpPr>
        <p:spPr>
          <a:xfrm>
            <a:off x="7755890" y="3517265"/>
            <a:ext cx="579120" cy="21336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查看博客文章</a:t>
            </a:r>
          </a:p>
        </p:txBody>
      </p:sp>
      <p:cxnSp>
        <p:nvCxnSpPr>
          <p:cNvPr id="26" name="肘形连接符 25"/>
          <p:cNvCxnSpPr>
            <a:endCxn id="5" idx="0"/>
          </p:cNvCxnSpPr>
          <p:nvPr/>
        </p:nvCxnSpPr>
        <p:spPr>
          <a:xfrm rot="10800000" flipV="1">
            <a:off x="2736850" y="1901825"/>
            <a:ext cx="5309870" cy="283210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6" idx="0"/>
          </p:cNvCxnSpPr>
          <p:nvPr/>
        </p:nvCxnSpPr>
        <p:spPr>
          <a:xfrm>
            <a:off x="8046720" y="1901825"/>
            <a:ext cx="5080" cy="2832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85765" y="1604010"/>
            <a:ext cx="0" cy="2978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endCxn id="7" idx="0"/>
          </p:cNvCxnSpPr>
          <p:nvPr/>
        </p:nvCxnSpPr>
        <p:spPr>
          <a:xfrm rot="10800000" flipV="1">
            <a:off x="1035685" y="3091815"/>
            <a:ext cx="3377565" cy="425450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8" idx="0"/>
          </p:cNvCxnSpPr>
          <p:nvPr/>
        </p:nvCxnSpPr>
        <p:spPr>
          <a:xfrm>
            <a:off x="4413885" y="3091815"/>
            <a:ext cx="0" cy="4254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5" idx="2"/>
            <a:endCxn id="9" idx="0"/>
          </p:cNvCxnSpPr>
          <p:nvPr/>
        </p:nvCxnSpPr>
        <p:spPr>
          <a:xfrm>
            <a:off x="2736850" y="2730500"/>
            <a:ext cx="0" cy="7867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endCxn id="20" idx="0"/>
          </p:cNvCxnSpPr>
          <p:nvPr/>
        </p:nvCxnSpPr>
        <p:spPr>
          <a:xfrm rot="10800000" flipV="1">
            <a:off x="6350000" y="3136265"/>
            <a:ext cx="3434080" cy="381000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2" idx="0"/>
          </p:cNvCxnSpPr>
          <p:nvPr/>
        </p:nvCxnSpPr>
        <p:spPr>
          <a:xfrm flipH="1">
            <a:off x="9773285" y="3136265"/>
            <a:ext cx="10795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6" idx="2"/>
            <a:endCxn id="24" idx="0"/>
          </p:cNvCxnSpPr>
          <p:nvPr/>
        </p:nvCxnSpPr>
        <p:spPr>
          <a:xfrm flipH="1">
            <a:off x="8045450" y="2730500"/>
            <a:ext cx="6350" cy="7867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1" idx="0"/>
          </p:cNvCxnSpPr>
          <p:nvPr/>
        </p:nvCxnSpPr>
        <p:spPr>
          <a:xfrm>
            <a:off x="7190105" y="3136265"/>
            <a:ext cx="0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23" idx="0"/>
          </p:cNvCxnSpPr>
          <p:nvPr/>
        </p:nvCxnSpPr>
        <p:spPr>
          <a:xfrm flipH="1">
            <a:off x="8914765" y="3136265"/>
            <a:ext cx="1905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6109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/>
              <a:t>PART TWO </a:t>
            </a:r>
            <a:r>
              <a:rPr lang="zh-CN" altLang="en-US" sz="3200" b="1" dirty="0"/>
              <a:t>系统需求分析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3200" b="1" dirty="0">
                <a:latin typeface="+mj-lt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3200" b="1" dirty="0">
                <a:latin typeface="+mj-lt"/>
                <a:ea typeface="微软雅黑" panose="020B0503020204020204" charset="-122"/>
                <a:sym typeface="+mn-ea"/>
              </a:rPr>
              <a:t>图</a:t>
            </a:r>
            <a:endParaRPr lang="zh-CN" altLang="en-US" sz="3200" b="1" dirty="0"/>
          </a:p>
        </p:txBody>
      </p:sp>
      <p:sp>
        <p:nvSpPr>
          <p:cNvPr id="3" name="椭圆 2"/>
          <p:cNvSpPr/>
          <p:nvPr/>
        </p:nvSpPr>
        <p:spPr>
          <a:xfrm>
            <a:off x="6219455" y="31331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11" name="组合 10"/>
          <p:cNvGrpSpPr/>
          <p:nvPr/>
        </p:nvGrpSpPr>
        <p:grpSpPr>
          <a:xfrm>
            <a:off x="10037445" y="286385"/>
            <a:ext cx="1942465" cy="55880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0236501" y="329317"/>
            <a:ext cx="14338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ER</a:t>
            </a:r>
            <a:r>
              <a:rPr lang="zh-CN" altLang="en-US" sz="2400" dirty="0"/>
              <a:t>图设计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8" y="1049377"/>
            <a:ext cx="9128620" cy="562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1280</Words>
  <Application>Microsoft Office PowerPoint</Application>
  <PresentationFormat>宽屏</PresentationFormat>
  <Paragraphs>260</Paragraphs>
  <Slides>44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微软雅黑</vt:lpstr>
      <vt:lpstr>Arial</vt:lpstr>
      <vt:lpstr>Courier New</vt:lpstr>
      <vt:lpstr>Segoe UI</vt:lpstr>
      <vt:lpstr>Segoe UI Light</vt:lpstr>
      <vt:lpstr>Webdings</vt:lpstr>
      <vt:lpstr>Wingdings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叶 家霖</cp:lastModifiedBy>
  <cp:revision>112</cp:revision>
  <dcterms:created xsi:type="dcterms:W3CDTF">2015-08-18T02:51:00Z</dcterms:created>
  <dcterms:modified xsi:type="dcterms:W3CDTF">2021-01-05T09:52:25Z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RubyTemplateID">
    <vt:lpwstr>8</vt:lpwstr>
  </property>
</Properties>
</file>